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43"/>
  </p:notesMasterIdLst>
  <p:sldIdLst>
    <p:sldId id="256" r:id="rId2"/>
    <p:sldId id="257" r:id="rId3"/>
    <p:sldId id="315" r:id="rId4"/>
    <p:sldId id="259" r:id="rId5"/>
    <p:sldId id="258" r:id="rId6"/>
    <p:sldId id="260" r:id="rId7"/>
    <p:sldId id="301" r:id="rId8"/>
    <p:sldId id="261" r:id="rId9"/>
    <p:sldId id="266" r:id="rId10"/>
    <p:sldId id="288" r:id="rId11"/>
    <p:sldId id="316" r:id="rId12"/>
    <p:sldId id="287" r:id="rId13"/>
    <p:sldId id="289" r:id="rId14"/>
    <p:sldId id="290" r:id="rId15"/>
    <p:sldId id="296" r:id="rId16"/>
    <p:sldId id="319" r:id="rId17"/>
    <p:sldId id="268" r:id="rId18"/>
    <p:sldId id="297" r:id="rId19"/>
    <p:sldId id="302" r:id="rId20"/>
    <p:sldId id="303" r:id="rId21"/>
    <p:sldId id="304" r:id="rId22"/>
    <p:sldId id="305" r:id="rId23"/>
    <p:sldId id="306" r:id="rId24"/>
    <p:sldId id="307" r:id="rId25"/>
    <p:sldId id="293" r:id="rId26"/>
    <p:sldId id="308" r:id="rId27"/>
    <p:sldId id="309" r:id="rId28"/>
    <p:sldId id="317" r:id="rId29"/>
    <p:sldId id="323" r:id="rId30"/>
    <p:sldId id="322" r:id="rId31"/>
    <p:sldId id="311" r:id="rId32"/>
    <p:sldId id="324" r:id="rId33"/>
    <p:sldId id="314" r:id="rId34"/>
    <p:sldId id="325" r:id="rId35"/>
    <p:sldId id="326" r:id="rId36"/>
    <p:sldId id="327" r:id="rId37"/>
    <p:sldId id="312" r:id="rId38"/>
    <p:sldId id="313" r:id="rId39"/>
    <p:sldId id="318" r:id="rId40"/>
    <p:sldId id="320" r:id="rId41"/>
    <p:sldId id="321" r:id="rId42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7C089B56-FBB0-1D44-8CF8-03946AC7EAE3}">
          <p14:sldIdLst>
            <p14:sldId id="256"/>
            <p14:sldId id="257"/>
            <p14:sldId id="315"/>
            <p14:sldId id="259"/>
            <p14:sldId id="258"/>
            <p14:sldId id="260"/>
            <p14:sldId id="301"/>
          </p14:sldIdLst>
        </p14:section>
        <p14:section name="Causality" id="{45AB3E3D-566D-6D4E-A357-7467C04A6625}">
          <p14:sldIdLst>
            <p14:sldId id="261"/>
            <p14:sldId id="266"/>
            <p14:sldId id="288"/>
            <p14:sldId id="316"/>
            <p14:sldId id="287"/>
            <p14:sldId id="289"/>
            <p14:sldId id="290"/>
            <p14:sldId id="296"/>
            <p14:sldId id="319"/>
            <p14:sldId id="268"/>
          </p14:sldIdLst>
        </p14:section>
        <p14:section name="Bandits" id="{A169C767-F12D-A749-B007-90DE89A1E458}">
          <p14:sldIdLst>
            <p14:sldId id="297"/>
            <p14:sldId id="302"/>
            <p14:sldId id="303"/>
            <p14:sldId id="304"/>
            <p14:sldId id="305"/>
            <p14:sldId id="306"/>
            <p14:sldId id="307"/>
          </p14:sldIdLst>
        </p14:section>
        <p14:section name="Causal Bandits" id="{EF4F556A-DECB-CA4F-A627-5D5D49852F0C}">
          <p14:sldIdLst>
            <p14:sldId id="293"/>
            <p14:sldId id="308"/>
            <p14:sldId id="309"/>
            <p14:sldId id="317"/>
            <p14:sldId id="323"/>
            <p14:sldId id="322"/>
            <p14:sldId id="311"/>
            <p14:sldId id="324"/>
            <p14:sldId id="314"/>
            <p14:sldId id="325"/>
            <p14:sldId id="326"/>
            <p14:sldId id="327"/>
            <p14:sldId id="312"/>
          </p14:sldIdLst>
        </p14:section>
        <p14:section name="Conclusion" id="{A3F17AC7-CCB9-084E-81A0-5525143D0924}">
          <p14:sldIdLst>
            <p14:sldId id="313"/>
            <p14:sldId id="318"/>
            <p14:sldId id="320"/>
          </p14:sldIdLst>
        </p14:section>
        <p14:section name="Bonus slides" id="{2A27E0AA-7209-6740-ABF1-D36B79E2AA4B}">
          <p14:sldIdLst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92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39"/>
    <p:restoredTop sz="75806"/>
  </p:normalViewPr>
  <p:slideViewPr>
    <p:cSldViewPr snapToGrid="0" snapToObjects="1">
      <p:cViewPr varScale="1">
        <p:scale>
          <a:sx n="80" d="100"/>
          <a:sy n="80" d="100"/>
        </p:scale>
        <p:origin x="116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2768" y="2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title>
      <c:tx>
        <c:rich>
          <a:bodyPr rot="0"/>
          <a:lstStyle/>
          <a:p>
            <a:pPr>
              <a:defRPr sz="1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defRPr>
            </a:pPr>
            <a:r>
              <a:rPr lang="en-US" sz="1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Number of Pigs in China vs Australian GDP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099928834064761"/>
          <c:y val="0.122626498355787"/>
          <c:w val="0.83364962637884"/>
          <c:h val="0.728015275273152"/>
        </c:manualLayout>
      </c:layout>
      <c:scatterChart>
        <c:scatterStyle val="lineMarker"/>
        <c:varyColors val="0"/>
        <c:ser>
          <c:idx val="0"/>
          <c:order val="0"/>
          <c:tx>
            <c:strRef>
              <c:f>label 0</c:f>
              <c:strCache>
                <c:ptCount val="1"/>
              </c:strCache>
            </c:strRef>
          </c:tx>
          <c:spPr>
            <a:ln>
              <a:noFill/>
            </a:ln>
          </c:spPr>
          <c:marker>
            <c:symbol val="diamond"/>
            <c:size val="5"/>
            <c:spPr>
              <a:solidFill>
                <a:srgbClr val="000080"/>
              </a:solidFill>
            </c:spPr>
          </c:marker>
          <c:dLbls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trendline>
            <c:spPr>
              <a:ln w="25200">
                <a:solidFill>
                  <a:srgbClr val="3C3C3C"/>
                </a:solidFill>
                <a:round/>
              </a:ln>
            </c:spPr>
            <c:trendlineType val="linear"/>
            <c:dispRSqr val="1"/>
            <c:dispEq val="1"/>
            <c:trendlineLbl>
              <c:layout/>
              <c:numFmt formatCode="General" sourceLinked="0"/>
            </c:trendlineLbl>
          </c:trendline>
          <c:xVal>
            <c:numRef>
              <c:f>0</c:f>
              <c:numCache>
                <c:formatCode>General</c:formatCode>
                <c:ptCount val="51"/>
                <c:pt idx="0">
                  <c:v>249204.0</c:v>
                </c:pt>
                <c:pt idx="1">
                  <c:v>252381.0</c:v>
                </c:pt>
                <c:pt idx="2">
                  <c:v>268066.0</c:v>
                </c:pt>
                <c:pt idx="3">
                  <c:v>286764.0</c:v>
                </c:pt>
                <c:pt idx="4">
                  <c:v>303911.0</c:v>
                </c:pt>
                <c:pt idx="5">
                  <c:v>311096.0</c:v>
                </c:pt>
                <c:pt idx="6">
                  <c:v>330690.0</c:v>
                </c:pt>
                <c:pt idx="7">
                  <c:v>347528.0</c:v>
                </c:pt>
                <c:pt idx="8">
                  <c:v>372036.0</c:v>
                </c:pt>
                <c:pt idx="9">
                  <c:v>398700.0</c:v>
                </c:pt>
                <c:pt idx="10">
                  <c:v>414675.0</c:v>
                </c:pt>
                <c:pt idx="11">
                  <c:v>430892.0</c:v>
                </c:pt>
                <c:pt idx="12">
                  <c:v>442083.0</c:v>
                </c:pt>
                <c:pt idx="13">
                  <c:v>460209.0</c:v>
                </c:pt>
                <c:pt idx="14">
                  <c:v>466346.0</c:v>
                </c:pt>
                <c:pt idx="15">
                  <c:v>478411.0</c:v>
                </c:pt>
                <c:pt idx="16">
                  <c:v>495672.0</c:v>
                </c:pt>
                <c:pt idx="17">
                  <c:v>500121.0</c:v>
                </c:pt>
                <c:pt idx="18">
                  <c:v>520395.0</c:v>
                </c:pt>
                <c:pt idx="19">
                  <c:v>536273.0</c:v>
                </c:pt>
                <c:pt idx="20">
                  <c:v>554275.0</c:v>
                </c:pt>
                <c:pt idx="21">
                  <c:v>572697.0</c:v>
                </c:pt>
                <c:pt idx="22">
                  <c:v>559905.0</c:v>
                </c:pt>
                <c:pt idx="23">
                  <c:v>585832.0</c:v>
                </c:pt>
                <c:pt idx="24">
                  <c:v>616585.0</c:v>
                </c:pt>
                <c:pt idx="25">
                  <c:v>640833.0</c:v>
                </c:pt>
                <c:pt idx="26">
                  <c:v>656548.0</c:v>
                </c:pt>
                <c:pt idx="27">
                  <c:v>693150.0</c:v>
                </c:pt>
                <c:pt idx="28">
                  <c:v>720614.0</c:v>
                </c:pt>
                <c:pt idx="29">
                  <c:v>750516.0</c:v>
                </c:pt>
                <c:pt idx="30">
                  <c:v>749597.0</c:v>
                </c:pt>
                <c:pt idx="31">
                  <c:v>751978.0</c:v>
                </c:pt>
                <c:pt idx="32">
                  <c:v>783076.0</c:v>
                </c:pt>
                <c:pt idx="33">
                  <c:v>814696.0</c:v>
                </c:pt>
                <c:pt idx="34">
                  <c:v>845106.0</c:v>
                </c:pt>
                <c:pt idx="35">
                  <c:v>878445.0</c:v>
                </c:pt>
                <c:pt idx="36">
                  <c:v>913099.0</c:v>
                </c:pt>
                <c:pt idx="37">
                  <c:v>953564.0</c:v>
                </c:pt>
                <c:pt idx="38">
                  <c:v>1.001271E6</c:v>
                </c:pt>
                <c:pt idx="39">
                  <c:v>1.040086E6</c:v>
                </c:pt>
                <c:pt idx="40">
                  <c:v>1.060101E6</c:v>
                </c:pt>
                <c:pt idx="41">
                  <c:v>1.101112E6</c:v>
                </c:pt>
                <c:pt idx="42">
                  <c:v>1.135013E6</c:v>
                </c:pt>
                <c:pt idx="43">
                  <c:v>1.182207E6</c:v>
                </c:pt>
                <c:pt idx="44">
                  <c:v>1.22025E6</c:v>
                </c:pt>
                <c:pt idx="45">
                  <c:v>1.256661E6</c:v>
                </c:pt>
                <c:pt idx="46">
                  <c:v>1.304025E6</c:v>
                </c:pt>
                <c:pt idx="47">
                  <c:v>1.352242E6</c:v>
                </c:pt>
                <c:pt idx="48">
                  <c:v>1.375809E6</c:v>
                </c:pt>
                <c:pt idx="49">
                  <c:v>1.402813E6</c:v>
                </c:pt>
                <c:pt idx="50">
                  <c:v>1.434226E6</c:v>
                </c:pt>
              </c:numCache>
            </c:numRef>
          </c:xVal>
          <c:yVal>
            <c:numRef>
              <c:f>1</c:f>
              <c:numCache>
                <c:formatCode>General</c:formatCode>
                <c:ptCount val="51"/>
                <c:pt idx="0">
                  <c:v>85.61857</c:v>
                </c:pt>
                <c:pt idx="1">
                  <c:v>78.91983</c:v>
                </c:pt>
                <c:pt idx="2">
                  <c:v>103.320266</c:v>
                </c:pt>
                <c:pt idx="3">
                  <c:v>134.79605</c:v>
                </c:pt>
                <c:pt idx="4">
                  <c:v>155.44462</c:v>
                </c:pt>
                <c:pt idx="5">
                  <c:v>170.0952</c:v>
                </c:pt>
                <c:pt idx="6">
                  <c:v>196.73597</c:v>
                </c:pt>
                <c:pt idx="7">
                  <c:v>193.3701</c:v>
                </c:pt>
                <c:pt idx="8">
                  <c:v>182.01196</c:v>
                </c:pt>
                <c:pt idx="9">
                  <c:v>175.96416</c:v>
                </c:pt>
                <c:pt idx="10">
                  <c:v>209.52335</c:v>
                </c:pt>
                <c:pt idx="11">
                  <c:v>253.96244</c:v>
                </c:pt>
                <c:pt idx="12">
                  <c:v>267.88429</c:v>
                </c:pt>
                <c:pt idx="13">
                  <c:v>261.91293</c:v>
                </c:pt>
                <c:pt idx="14">
                  <c:v>263.97488</c:v>
                </c:pt>
                <c:pt idx="15">
                  <c:v>284.92452</c:v>
                </c:pt>
                <c:pt idx="16">
                  <c:v>291.38464</c:v>
                </c:pt>
                <c:pt idx="17">
                  <c:v>296.03084</c:v>
                </c:pt>
                <c:pt idx="18">
                  <c:v>306.1397</c:v>
                </c:pt>
                <c:pt idx="19">
                  <c:v>325.67766</c:v>
                </c:pt>
                <c:pt idx="20">
                  <c:v>310.723</c:v>
                </c:pt>
                <c:pt idx="21">
                  <c:v>298.97546</c:v>
                </c:pt>
                <c:pt idx="22">
                  <c:v>306.47209</c:v>
                </c:pt>
                <c:pt idx="23">
                  <c:v>304.9310999999998</c:v>
                </c:pt>
                <c:pt idx="24">
                  <c:v>313.86061</c:v>
                </c:pt>
                <c:pt idx="25">
                  <c:v>338.44198</c:v>
                </c:pt>
                <c:pt idx="26">
                  <c:v>344.6012</c:v>
                </c:pt>
                <c:pt idx="27">
                  <c:v>335.2201299999998</c:v>
                </c:pt>
                <c:pt idx="28">
                  <c:v>349.52232</c:v>
                </c:pt>
                <c:pt idx="29">
                  <c:v>360.89808</c:v>
                </c:pt>
                <c:pt idx="30">
                  <c:v>371.20965</c:v>
                </c:pt>
                <c:pt idx="31">
                  <c:v>379.9104</c:v>
                </c:pt>
                <c:pt idx="32">
                  <c:v>394.06961</c:v>
                </c:pt>
                <c:pt idx="33">
                  <c:v>402.94282</c:v>
                </c:pt>
                <c:pt idx="34">
                  <c:v>424.7873</c:v>
                </c:pt>
                <c:pt idx="35">
                  <c:v>398.6171</c:v>
                </c:pt>
                <c:pt idx="36">
                  <c:v>373.6894</c:v>
                </c:pt>
                <c:pt idx="37">
                  <c:v>408.48789</c:v>
                </c:pt>
                <c:pt idx="38">
                  <c:v>429.3116</c:v>
                </c:pt>
                <c:pt idx="39">
                  <c:v>438.9101899999998</c:v>
                </c:pt>
                <c:pt idx="40">
                  <c:v>424.06595</c:v>
                </c:pt>
                <c:pt idx="41">
                  <c:v>426.88961</c:v>
                </c:pt>
                <c:pt idx="42">
                  <c:v>424.75094</c:v>
                </c:pt>
                <c:pt idx="43">
                  <c:v>420.7868</c:v>
                </c:pt>
                <c:pt idx="44">
                  <c:v>428.23797</c:v>
                </c:pt>
                <c:pt idx="45">
                  <c:v>440.54954</c:v>
                </c:pt>
                <c:pt idx="46">
                  <c:v>425.71262</c:v>
                </c:pt>
                <c:pt idx="47">
                  <c:v>446.65579</c:v>
                </c:pt>
                <c:pt idx="48">
                  <c:v>469.5006</c:v>
                </c:pt>
                <c:pt idx="49">
                  <c:v>476.267</c:v>
                </c:pt>
                <c:pt idx="50">
                  <c:v>470.96095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919102848"/>
        <c:axId val="-1919098320"/>
      </c:scatterChart>
      <c:valAx>
        <c:axId val="-1919102848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sz="800" b="1" strike="noStrike" spc="-1">
                    <a:solidFill>
                      <a:srgbClr val="3C3C3C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defRPr>
                </a:pPr>
                <a:r>
                  <a:rPr lang="en-US" sz="800" b="1" strike="noStrike" spc="-1">
                    <a:solidFill>
                      <a:srgbClr val="3C3C3C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GDP constant prices Australia</a:t>
                </a:r>
              </a:p>
            </c:rich>
          </c:tx>
          <c:layout/>
          <c:overlay val="0"/>
        </c:title>
        <c:numFmt formatCode="0;\-0;0;@" sourceLinked="0"/>
        <c:majorTickMark val="out"/>
        <c:minorTickMark val="none"/>
        <c:tickLblPos val="nextTo"/>
        <c:spPr>
          <a:ln>
            <a:solidFill>
              <a:srgbClr val="3C3C3C"/>
            </a:solidFill>
          </a:ln>
        </c:spPr>
        <c:txPr>
          <a:bodyPr/>
          <a:lstStyle/>
          <a:p>
            <a:pPr>
              <a:defRPr sz="800" b="0" strike="noStrike" spc="-1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</a:defRPr>
            </a:pPr>
            <a:endParaRPr lang="en-US"/>
          </a:p>
        </c:txPr>
        <c:crossAx val="-1919098320"/>
        <c:crosses val="autoZero"/>
        <c:crossBetween val="midCat"/>
      </c:valAx>
      <c:valAx>
        <c:axId val="-1919098320"/>
        <c:scaling>
          <c:orientation val="minMax"/>
        </c:scaling>
        <c:delete val="0"/>
        <c:axPos val="l"/>
        <c:majorGridlines>
          <c:spPr>
            <a:ln>
              <a:solidFill>
                <a:srgbClr val="3C3C3C"/>
              </a:solidFill>
            </a:ln>
          </c:spPr>
        </c:majorGridlines>
        <c:title>
          <c:tx>
            <c:rich>
              <a:bodyPr rot="-5400000"/>
              <a:lstStyle/>
              <a:p>
                <a:pPr>
                  <a:defRPr sz="800" b="1" strike="noStrike" spc="-1">
                    <a:solidFill>
                      <a:srgbClr val="3C3C3C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defRPr>
                </a:pPr>
                <a:r>
                  <a:rPr lang="en-US" sz="800" b="1" strike="noStrike" spc="-1">
                    <a:solidFill>
                      <a:srgbClr val="3C3C3C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Pigs in China (million)</a:t>
                </a:r>
              </a:p>
            </c:rich>
          </c:tx>
          <c:layout/>
          <c:overlay val="0"/>
        </c:title>
        <c:numFmt formatCode="#,##0" sourceLinked="0"/>
        <c:majorTickMark val="out"/>
        <c:minorTickMark val="none"/>
        <c:tickLblPos val="nextTo"/>
        <c:spPr>
          <a:ln>
            <a:solidFill>
              <a:srgbClr val="3C3C3C"/>
            </a:solidFill>
          </a:ln>
        </c:spPr>
        <c:txPr>
          <a:bodyPr/>
          <a:lstStyle/>
          <a:p>
            <a:pPr>
              <a:defRPr sz="800" b="0" strike="noStrike" spc="-1">
                <a:solidFill>
                  <a:srgbClr val="3C3C3C"/>
                </a:solidFill>
                <a:uFill>
                  <a:solidFill>
                    <a:srgbClr val="FFFFFF"/>
                  </a:solidFill>
                </a:uFill>
                <a:latin typeface="Arial"/>
              </a:defRPr>
            </a:pPr>
            <a:endParaRPr lang="en-US"/>
          </a:p>
        </c:txPr>
        <c:crossAx val="-1919102848"/>
        <c:crosses val="autoZero"/>
        <c:crossBetween val="midCat"/>
      </c:valAx>
      <c:spPr>
        <a:noFill/>
        <a:ln w="12600">
          <a:solidFill>
            <a:srgbClr val="808080"/>
          </a:solidFill>
          <a:round/>
        </a:ln>
      </c:spPr>
    </c:plotArea>
    <c:plotVisOnly val="1"/>
    <c:dispBlanksAs val="gap"/>
    <c:showDLblsOverMax val="1"/>
  </c:chart>
  <c:spPr>
    <a:solidFill>
      <a:srgbClr val="FFFFFF"/>
    </a:solidFill>
    <a:ln>
      <a:noFill/>
    </a:ln>
  </c:spPr>
</c:chartSpace>
</file>

<file path=ppt/media/image1.png>
</file>

<file path=ppt/media/image15.jpeg>
</file>

<file path=ppt/media/image16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body"/>
          </p:nvPr>
        </p:nvSpPr>
        <p:spPr>
          <a:xfrm>
            <a:off x="833040" y="5938200"/>
            <a:ext cx="6666840" cy="56253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AU" sz="328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8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616560" cy="62460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83" name="PlaceHolder 3"/>
          <p:cNvSpPr>
            <a:spLocks noGrp="1"/>
          </p:cNvSpPr>
          <p:nvPr>
            <p:ph type="dt"/>
          </p:nvPr>
        </p:nvSpPr>
        <p:spPr>
          <a:xfrm>
            <a:off x="4716720" y="0"/>
            <a:ext cx="3616560" cy="62460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84" name="PlaceHolder 4"/>
          <p:cNvSpPr>
            <a:spLocks noGrp="1"/>
          </p:cNvSpPr>
          <p:nvPr>
            <p:ph type="ftr"/>
          </p:nvPr>
        </p:nvSpPr>
        <p:spPr>
          <a:xfrm>
            <a:off x="0" y="11876760"/>
            <a:ext cx="3616560" cy="62460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85" name="PlaceHolder 5"/>
          <p:cNvSpPr>
            <a:spLocks noGrp="1"/>
          </p:cNvSpPr>
          <p:nvPr>
            <p:ph type="sldNum"/>
          </p:nvPr>
        </p:nvSpPr>
        <p:spPr>
          <a:xfrm>
            <a:off x="4716720" y="11876760"/>
            <a:ext cx="3616560" cy="62460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338B4D29-0C5C-48BF-954A-B27DBEF4CF90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A0305620-703A-48DB-8208-4521E8EDDA4C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D95B40F-0424-4733-8FAF-F061AEB31A44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10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Things are more interesting when there are latent variables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do notation is just a notation – the question is can properties of one system be inferred from another. 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Explain the localisation property of d-separation.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do calculus is complete</a:t>
            </a:r>
          </a:p>
          <a:p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04476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D95B40F-0424-4733-8FAF-F061AEB31A44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11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Things are more interesting when there are latent variables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do notation is just a notation – the question is can properties of one system be inferred from another. 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Explain the localisation property of d-separation.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do calculus is complete</a:t>
            </a:r>
          </a:p>
          <a:p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37156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12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99887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13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52262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14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739403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15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9689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16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1076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17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18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70544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19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2699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37EE913-2986-4E55-97CA-FE80B861E83E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20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9823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21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15469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22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52216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23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45105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24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0728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25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8710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26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63925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27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5996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28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06025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29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r>
              <a:rPr lang="en-AU" sz="328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There are m(q) infrequent arms,</a:t>
            </a:r>
            <a:r>
              <a:rPr lang="en-AU" sz="3280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so T/2m samples for them. The remaining arms also get ~T/2m samples because they occur with probability &gt; 1/m(q) during observe phase.</a:t>
            </a:r>
            <a:endParaRPr lang="en-AU" sz="328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AU" sz="328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These definition for m assumes we do some relabelling such that the </a:t>
            </a:r>
            <a:r>
              <a:rPr lang="en-AU" sz="328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q_i’s</a:t>
            </a:r>
            <a:r>
              <a:rPr lang="en-AU" sz="328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are &lt;= .5 and ordered – does not effect generality. </a:t>
            </a:r>
          </a:p>
          <a:p>
            <a:r>
              <a:rPr lang="en-AU" sz="328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do not assume m(q) is known – estimate this from the first T/2 rounds</a:t>
            </a:r>
          </a:p>
          <a:p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7952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37EE913-2986-4E55-97CA-FE80B861E83E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99887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30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r>
              <a:rPr lang="en-AU" sz="328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See that the approach</a:t>
            </a: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order optimal (worst case).</a:t>
            </a:r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51719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31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804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32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r>
              <a:rPr lang="en-AU" sz="328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point is that P(X_2 = 1) = 0.5</a:t>
            </a:r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8076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33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r>
              <a:rPr lang="en-AU" sz="328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is a strong assumption – but there are cases in which it is realistic,</a:t>
            </a: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AU" sz="3280" b="0" strike="noStrike" spc="-1" baseline="0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ie</a:t>
            </a: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company may be able to control a range of levers and know how each of these levers impact a number of characteristics of their business – but not how some external quantity might respond. </a:t>
            </a:r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4591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34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r>
              <a:rPr lang="en-AU" sz="328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m(eta*)</a:t>
            </a: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the minimum worst-case variance of the importance weighted estimator – also an effective number of arms. </a:t>
            </a:r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73557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35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r>
              <a:rPr lang="en-AU" sz="328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m(eta*)</a:t>
            </a: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the minimum worst-case variance of the importance weighted estimator – also an effective number of arms. </a:t>
            </a:r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46602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36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r>
              <a:rPr lang="en-AU" sz="328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m(eta*)</a:t>
            </a: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is the minimum worst-case variance of the importance weighted estimator – also an effective number of arms. </a:t>
            </a:r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81943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37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227160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38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r>
              <a:rPr lang="en-AU" sz="328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optimism principle breaks when</a:t>
            </a: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we have information sharing across arms. </a:t>
            </a:r>
          </a:p>
          <a:p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There is a general principle that could be applied to minimize Bayesian regret – Information direct sampling</a:t>
            </a:r>
          </a:p>
          <a:p>
            <a:pPr marL="457200" indent="-457200">
              <a:buFontTx/>
              <a:buChar char="-"/>
            </a:pP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Its important to put these two parts together because, from a bandit perspective, structure is needed to make learning how to act feasible in realistic problems with many potential variables to control – and potentially exponentially many actions - and from a observational causal inference perspective because not everything can be learnt from observational data. </a:t>
            </a:r>
          </a:p>
          <a:p>
            <a:pPr marL="457200" indent="-457200">
              <a:buFontTx/>
              <a:buChar char="-"/>
            </a:pP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Could we use the </a:t>
            </a:r>
            <a:r>
              <a:rPr lang="en-AU" sz="3280" b="0" strike="noStrike" spc="-1" baseline="0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corelling</a:t>
            </a:r>
            <a:r>
              <a:rPr lang="en-AU" sz="3280" b="0" strike="noStrike" spc="-1" baseline="0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bandit approach – such that if the assumption is wrong we switch to using the better estimation method?</a:t>
            </a:r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562751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39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905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D05FB511-DFD3-4670-A1D9-CB5A053B6D3E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4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40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72946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214F6DA-F85E-40D5-9CC7-699B5F78073B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41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957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63CEE544-2C6B-40BE-A584-376C6EC766A1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5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D58BD31-F27A-4226-AC1F-A6315EC3EF25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6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0C929FD6-26E3-4946-9607-AD3B9C10FEC4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7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9851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0C929FD6-26E3-4946-9607-AD3B9C10FEC4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8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endParaRPr lang="en-AU" sz="328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TextShape 1"/>
          <p:cNvSpPr txBox="1"/>
          <p:nvPr/>
        </p:nvSpPr>
        <p:spPr>
          <a:xfrm>
            <a:off x="4282200" y="10155600"/>
            <a:ext cx="3275640" cy="5342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D95B40F-0424-4733-8FAF-F061AEB31A44}" type="slidenum">
              <a:rPr lang="en-AU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9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/>
          <a:lstStyle/>
          <a:p>
            <a:r>
              <a:rPr lang="en-AU" sz="328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high light what remains invariant</a:t>
            </a:r>
            <a:endParaRPr lang="en-AU" sz="328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Picture 78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80" name="Picture 79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AU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A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7272720"/>
            <a:ext cx="10079640" cy="286560"/>
          </a:xfrm>
          <a:prstGeom prst="rect">
            <a:avLst/>
          </a:prstGeom>
          <a:solidFill>
            <a:srgbClr val="94B0B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CustomShape 2"/>
          <p:cNvSpPr/>
          <p:nvPr/>
        </p:nvSpPr>
        <p:spPr>
          <a:xfrm>
            <a:off x="0" y="0"/>
            <a:ext cx="10079640" cy="84276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" name="Picture 9"/>
          <p:cNvPicPr/>
          <p:nvPr/>
        </p:nvPicPr>
        <p:blipFill>
          <a:blip r:embed="rId14"/>
          <a:stretch/>
        </p:blipFill>
        <p:spPr>
          <a:xfrm>
            <a:off x="516240" y="127440"/>
            <a:ext cx="1665720" cy="578880"/>
          </a:xfrm>
          <a:prstGeom prst="rect">
            <a:avLst/>
          </a:prstGeom>
          <a:ln>
            <a:noFill/>
          </a:ln>
        </p:spPr>
      </p:pic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516240" y="843120"/>
            <a:ext cx="9071640" cy="12596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Click to edit Master title style</a:t>
            </a:r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504000" y="2112120"/>
            <a:ext cx="9071640" cy="46407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Click to edit the outline text format</a:t>
            </a:r>
            <a:endParaRPr lang="en-AU" sz="353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Second Outline Level</a:t>
            </a:r>
            <a:endParaRPr lang="en-AU" sz="26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Third Outline Level</a:t>
            </a:r>
            <a:endParaRPr lang="en-AU" sz="221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Fourth Outline Level</a:t>
            </a:r>
            <a:endParaRPr lang="en-AU" sz="221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Fifth Outline Level</a:t>
            </a:r>
            <a:endParaRPr lang="en-AU" sz="221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Sixth Outline Level</a:t>
            </a:r>
            <a:endParaRPr lang="en-AU" sz="221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Seventh Outline LevelClick to edit Master text styles</a:t>
            </a:r>
            <a:endParaRPr lang="en-AU" sz="221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56000" lvl="7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Second level</a:t>
            </a:r>
            <a:endParaRPr lang="en-AU" sz="221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888000" lvl="8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Third level</a:t>
            </a:r>
            <a:endParaRPr lang="en-AU" sz="221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0" lvl="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Fourth level</a:t>
            </a:r>
            <a:endParaRPr lang="en-AU" sz="353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0" lvl="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Fifth level</a:t>
            </a:r>
            <a:endParaRPr lang="en-AU" sz="353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dt"/>
          </p:nvPr>
        </p:nvSpPr>
        <p:spPr>
          <a:xfrm>
            <a:off x="6310080" y="7272720"/>
            <a:ext cx="2351880" cy="216720"/>
          </a:xfrm>
          <a:prstGeom prst="rect">
            <a:avLst/>
          </a:prstGeom>
        </p:spPr>
        <p:txBody>
          <a:bodyPr/>
          <a:lstStyle/>
          <a:p>
            <a:endParaRPr lang="en-AU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ftr"/>
          </p:nvPr>
        </p:nvSpPr>
        <p:spPr>
          <a:xfrm>
            <a:off x="435600" y="7272720"/>
            <a:ext cx="5555880" cy="21672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Footer text goes in here</a:t>
            </a:r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sldNum"/>
          </p:nvPr>
        </p:nvSpPr>
        <p:spPr>
          <a:xfrm>
            <a:off x="8930160" y="7272720"/>
            <a:ext cx="645120" cy="23760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523BC398-4F04-480B-B19F-5FCAB7F3E7ED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AE85A0A7-056D-4B1E-A58F-8A29C703A281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TextShape 3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 dirty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Causal Inference in Machine Learning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9" name="Picture 88"/>
          <p:cNvPicPr/>
          <p:nvPr/>
        </p:nvPicPr>
        <p:blipFill>
          <a:blip r:embed="rId3"/>
          <a:stretch/>
        </p:blipFill>
        <p:spPr>
          <a:xfrm>
            <a:off x="2448000" y="1728000"/>
            <a:ext cx="4968000" cy="4968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2E285B89-52AF-4742-8262-0CB3D7BDB1DE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10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4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do calculus (simplified)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0" y="1907640"/>
            <a:ext cx="9094575" cy="417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9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2E285B89-52AF-4742-8262-0CB3D7BDB1DE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11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4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Identifiability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11" y="2180880"/>
            <a:ext cx="8223897" cy="402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52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12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Inference from observational data – aka Pearl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255" y="1907640"/>
            <a:ext cx="7727609" cy="511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03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13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Can’t we just be Bayesian?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657" y="2102760"/>
            <a:ext cx="7242805" cy="4110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04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14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Careful with that prior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248" y="3918860"/>
            <a:ext cx="4252912" cy="22682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3100" y="1801094"/>
            <a:ext cx="86868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The goal is to estimate the causal effect of X on Y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It is indefinable via the do-calculus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OLS is unbiased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058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15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TextShape 3"/>
          <p:cNvSpPr txBox="1"/>
          <p:nvPr/>
        </p:nvSpPr>
        <p:spPr>
          <a:xfrm>
            <a:off x="503999" y="5768440"/>
            <a:ext cx="9071640" cy="1053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n-AU" sz="353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Pesky statistical issues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359" y="1907640"/>
            <a:ext cx="9265921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097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16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TextShape 3"/>
          <p:cNvSpPr txBox="1"/>
          <p:nvPr/>
        </p:nvSpPr>
        <p:spPr>
          <a:xfrm>
            <a:off x="504000" y="2112120"/>
            <a:ext cx="9071640" cy="4640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What question do we actually want to answer? </a:t>
            </a:r>
            <a:endParaRPr lang="en-AU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Latin Modern Roman 10" charset="0"/>
              <a:ea typeface="Latin Modern Roman 10" charset="0"/>
              <a:cs typeface="Latin Modern Roman 10" charset="0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is the objective?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728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17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TextShape 3"/>
          <p:cNvSpPr txBox="1"/>
          <p:nvPr/>
        </p:nvSpPr>
        <p:spPr>
          <a:xfrm>
            <a:off x="834300" y="1985760"/>
            <a:ext cx="9071640" cy="4640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Counterfactuals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Structural equation models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Granger </a:t>
            </a:r>
            <a:r>
              <a:rPr lang="en-AU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causality</a:t>
            </a:r>
            <a:r>
              <a:rPr lang="en-AU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n-AU" sz="353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Other causal frameworks</a:t>
            </a:r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18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Causal Inference and Bandits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67" y="2400300"/>
            <a:ext cx="8829386" cy="1778000"/>
          </a:xfrm>
          <a:prstGeom prst="rect">
            <a:avLst/>
          </a:prstGeom>
        </p:spPr>
      </p:pic>
      <p:sp>
        <p:nvSpPr>
          <p:cNvPr id="7" name="TextShape 2"/>
          <p:cNvSpPr txBox="1"/>
          <p:nvPr/>
        </p:nvSpPr>
        <p:spPr>
          <a:xfrm>
            <a:off x="516239" y="1772790"/>
            <a:ext cx="8950513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indent="-285750">
              <a:buFont typeface="Arial" charset="0"/>
              <a:buChar char="•"/>
            </a:pPr>
            <a:r>
              <a:rPr lang="en-A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Randomized trials are the traditional gold standard for determining causality </a:t>
            </a:r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" name="Picture 7"/>
          <p:cNvPicPr/>
          <p:nvPr/>
        </p:nvPicPr>
        <p:blipFill>
          <a:blip r:embed="rId4"/>
          <a:stretch/>
        </p:blipFill>
        <p:spPr>
          <a:xfrm>
            <a:off x="6056640" y="4806337"/>
            <a:ext cx="2873520" cy="2030760"/>
          </a:xfrm>
          <a:prstGeom prst="rect">
            <a:avLst/>
          </a:prstGeom>
          <a:ln>
            <a:noFill/>
          </a:ln>
        </p:spPr>
      </p:pic>
      <p:sp>
        <p:nvSpPr>
          <p:cNvPr id="9" name="TextShape 2"/>
          <p:cNvSpPr txBox="1"/>
          <p:nvPr/>
        </p:nvSpPr>
        <p:spPr>
          <a:xfrm>
            <a:off x="279401" y="4806337"/>
            <a:ext cx="5400436" cy="246638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Bandits algorithms can be seen as an improvement on randomized trials that leverage the sequential nature of the decision process.</a:t>
            </a:r>
          </a:p>
          <a:p>
            <a:r>
              <a:rPr lang="en-A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8692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19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Classic </a:t>
            </a:r>
            <a:r>
              <a:rPr lang="en-AU" sz="3600" spc="-1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lang="en-AU" sz="3600" spc="-1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ulti-armed Bandits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TextShape 2"/>
          <p:cNvSpPr txBox="1"/>
          <p:nvPr/>
        </p:nvSpPr>
        <p:spPr>
          <a:xfrm>
            <a:off x="516239" y="1772790"/>
            <a:ext cx="8950513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indent="-285750">
              <a:buFont typeface="Arial" charset="0"/>
              <a:buChar char="•"/>
            </a:pPr>
            <a:r>
              <a:rPr lang="en-A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Randomized trials are the traditional gold standard for determining causality </a:t>
            </a:r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516239" y="5154747"/>
            <a:ext cx="5163597" cy="1838345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Bandit definition</a:t>
            </a:r>
          </a:p>
          <a:p>
            <a:r>
              <a:rPr lang="en-A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Regret </a:t>
            </a:r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Picture 9"/>
          <p:cNvPicPr/>
          <p:nvPr/>
        </p:nvPicPr>
        <p:blipFill>
          <a:blip r:embed="rId3"/>
          <a:stretch/>
        </p:blipFill>
        <p:spPr>
          <a:xfrm>
            <a:off x="0" y="1870920"/>
            <a:ext cx="10079640" cy="30970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589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BC856EBB-408C-4AAF-9156-3B09D3F81C88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TextShape 3"/>
          <p:cNvSpPr txBox="1"/>
          <p:nvPr/>
        </p:nvSpPr>
        <p:spPr>
          <a:xfrm>
            <a:off x="504000" y="2112120"/>
            <a:ext cx="9071640" cy="4640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AU" sz="353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TextShape 4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is causality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20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Key Challenges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757540" y="5908586"/>
            <a:ext cx="5163597" cy="890225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>
            <a:defPPr>
              <a:defRPr lang="en-US"/>
            </a:defPPr>
            <a:lvl1pPr>
              <a:defRPr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defRPr>
            </a:lvl1pPr>
          </a:lstStyle>
          <a:p>
            <a:r>
              <a:rPr lang="en-AU" sz="2800" dirty="0">
                <a:latin typeface="Latin Modern Roman 10" charset="0"/>
                <a:ea typeface="Latin Modern Roman 10" charset="0"/>
                <a:cs typeface="Latin Modern Roman 10" charset="0"/>
              </a:rPr>
              <a:t>Non-</a:t>
            </a:r>
            <a:r>
              <a:rPr lang="en-AU" sz="2800" dirty="0" err="1">
                <a:latin typeface="Latin Modern Roman 10" charset="0"/>
                <a:ea typeface="Latin Modern Roman 10" charset="0"/>
                <a:cs typeface="Latin Modern Roman 10" charset="0"/>
              </a:rPr>
              <a:t>i.i.d</a:t>
            </a:r>
            <a:r>
              <a:rPr lang="en-AU" sz="2800" dirty="0">
                <a:latin typeface="Latin Modern Roman 10" charset="0"/>
                <a:ea typeface="Latin Modern Roman 10" charset="0"/>
                <a:cs typeface="Latin Modern Roman 10" charset="0"/>
              </a:rPr>
              <a:t> data</a:t>
            </a:r>
          </a:p>
          <a:p>
            <a:r>
              <a:rPr lang="en-AU" sz="2800" dirty="0">
                <a:latin typeface="Latin Modern Roman 10" charset="0"/>
                <a:ea typeface="Latin Modern Roman 10" charset="0"/>
                <a:cs typeface="Latin Modern Roman 10" charset="0"/>
              </a:rPr>
              <a:t>Explore-exploit trade-off</a:t>
            </a:r>
          </a:p>
          <a:p>
            <a:endParaRPr lang="en-AU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409" y="1907640"/>
            <a:ext cx="7653302" cy="382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56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21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Approaches to Designing Bandit Algorithms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516240" y="3021375"/>
            <a:ext cx="8261520" cy="1271225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Confidence Bounds </a:t>
            </a:r>
          </a:p>
          <a:p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– must use inequalities as distributions are unknown</a:t>
            </a:r>
          </a:p>
          <a:p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- Union bounds – bound must hold with high probability for all arms </a:t>
            </a:r>
          </a:p>
          <a:p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Optimisation </a:t>
            </a:r>
          </a:p>
          <a:p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Elimination Algorithms</a:t>
            </a:r>
          </a:p>
          <a:p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9070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22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More Bandit Problems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833740" y="4711701"/>
            <a:ext cx="5163597" cy="22181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Adversarial</a:t>
            </a:r>
          </a:p>
          <a:p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Contextual</a:t>
            </a:r>
          </a:p>
          <a:p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Off-Policy </a:t>
            </a:r>
            <a:r>
              <a:rPr lang="en-AU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Evaluation</a:t>
            </a:r>
          </a:p>
          <a:p>
            <a:r>
              <a:rPr lang="en-AU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Simple Regret</a:t>
            </a:r>
            <a:endParaRPr lang="en-AU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Latin Modern Roman 10" charset="0"/>
              <a:ea typeface="Latin Modern Roman 10" charset="0"/>
              <a:cs typeface="Latin Modern Roman 10" charset="0"/>
            </a:endParaRPr>
          </a:p>
          <a:p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98493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23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Key Results for Bandit Problems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668640" y="5434375"/>
            <a:ext cx="5163597" cy="1271225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Regret Bounds – Problem dependent &amp; independent. How they scale with key quantities</a:t>
            </a:r>
            <a:r>
              <a:rPr lang="en-AU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</a:p>
          <a:p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6563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24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Causal structure of bandit problems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504825" y="5066807"/>
            <a:ext cx="9083055" cy="1271225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indent="-285750">
              <a:buFont typeface="Arial" charset="0"/>
              <a:buChar char="•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Contextual bandit algorithms do not require that the context is a cause of the outcome.</a:t>
            </a:r>
          </a:p>
          <a:p>
            <a:endParaRPr lang="en-AU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81" y="2102760"/>
            <a:ext cx="8859357" cy="202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9961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25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Causal Bandit Problems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TextShape 2"/>
          <p:cNvSpPr txBox="1"/>
          <p:nvPr/>
        </p:nvSpPr>
        <p:spPr>
          <a:xfrm>
            <a:off x="563760" y="1706860"/>
            <a:ext cx="9071640" cy="194367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Every (allowable) assignment </a:t>
            </a: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of variables to values </a:t>
            </a: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is a bandit arm.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 Reward </a:t>
            </a: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is value of a single specified node in the graph after the </a:t>
            </a: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action.</a:t>
            </a:r>
            <a:endParaRPr lang="en-AU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Latin Modern Roman 10" charset="0"/>
              <a:ea typeface="Latin Modern Roman 10" charset="0"/>
              <a:cs typeface="Latin Modern Roman 1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210" y="3650530"/>
            <a:ext cx="7251700" cy="3056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7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26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anatomy of causal bandit problems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TextShape 2"/>
          <p:cNvSpPr txBox="1"/>
          <p:nvPr/>
        </p:nvSpPr>
        <p:spPr>
          <a:xfrm>
            <a:off x="563760" y="1706860"/>
            <a:ext cx="9071640" cy="194367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How do they relate to existing bandit settings?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Take on characteristics of different settings depending on what is observed and when.</a:t>
            </a:r>
            <a:endParaRPr lang="en-AU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Latin Modern Roman 10" charset="0"/>
              <a:ea typeface="Latin Modern Roman 10" charset="0"/>
              <a:cs typeface="Latin Modern Roman 10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0" y="3951039"/>
            <a:ext cx="4749800" cy="265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142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27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C-Bandit problems with post-action feedback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720" y="6256244"/>
            <a:ext cx="9292272" cy="6108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0" y="3857755"/>
            <a:ext cx="3175000" cy="199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959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28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parallel bandit problem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40" y="1907640"/>
            <a:ext cx="7552308" cy="20101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240" y="4207739"/>
            <a:ext cx="8823325" cy="288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642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41400" y="6197790"/>
            <a:ext cx="2213920" cy="508000"/>
          </a:xfrm>
          <a:prstGeom prst="rect">
            <a:avLst/>
          </a:prstGeom>
          <a:solidFill>
            <a:srgbClr val="F928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683820" y="6197790"/>
            <a:ext cx="571500" cy="508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29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parallel bandit problem - </a:t>
            </a: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algorithm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40" y="1907640"/>
            <a:ext cx="4906660" cy="130595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8840" y="3292290"/>
            <a:ext cx="9059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Observe for first T/2 rounds to estimate reward for actions that occur frequently naturally.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Uniformly explore infrequent actions in remaining rounds.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But how do we define infrequent?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410" y="6301949"/>
            <a:ext cx="9014460" cy="29968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690" y="5093863"/>
            <a:ext cx="3733800" cy="7493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2900" y="5034207"/>
            <a:ext cx="39116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295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BC856EBB-408C-4AAF-9156-3B09D3F81C88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TextShape 3"/>
          <p:cNvSpPr txBox="1"/>
          <p:nvPr/>
        </p:nvSpPr>
        <p:spPr>
          <a:xfrm>
            <a:off x="504000" y="2112120"/>
            <a:ext cx="9071640" cy="4640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AU" sz="353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TextShape 4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Overview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40356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30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parallel bandit problem </a:t>
            </a: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– regret bounds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40" y="1907640"/>
            <a:ext cx="4906660" cy="13059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7760" y="3801865"/>
            <a:ext cx="6502400" cy="952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9480" y="4093449"/>
            <a:ext cx="222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Parallel bandit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7760" y="5342635"/>
            <a:ext cx="4711700" cy="9271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99480" y="5621519"/>
            <a:ext cx="222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Standard bandit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480" y="6699255"/>
            <a:ext cx="80899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959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31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 graphs - challenges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40" y="1936609"/>
            <a:ext cx="6566888" cy="3568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154" y="1688980"/>
            <a:ext cx="774700" cy="47101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7587" y="1941167"/>
            <a:ext cx="1064326" cy="2397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2854" y="3952162"/>
            <a:ext cx="1155240" cy="2073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83710" y="2949786"/>
            <a:ext cx="906390" cy="2114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6240" y="2828777"/>
            <a:ext cx="66557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SzPct val="105000"/>
              <a:buFont typeface="Arial" charset="0"/>
              <a:buChar char="•"/>
            </a:pPr>
            <a: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We could map from observation to intervention via the do-calculus but,</a:t>
            </a:r>
          </a:p>
          <a:p>
            <a:pPr marL="342900" indent="-342900">
              <a:buSzPct val="105000"/>
              <a:buFont typeface="Arial" charset="0"/>
              <a:buChar char="•"/>
            </a:pPr>
            <a: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Its no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longer optimal </a:t>
            </a:r>
            <a: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ignore the information intervening on one variable can provide about another. </a:t>
            </a:r>
          </a:p>
        </p:txBody>
      </p:sp>
    </p:spTree>
    <p:extLst>
      <p:ext uri="{BB962C8B-B14F-4D97-AF65-F5344CB8AC3E}">
        <p14:creationId xmlns:p14="http://schemas.microsoft.com/office/powerpoint/2010/main" val="8654079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095886" y="4237024"/>
            <a:ext cx="2491994" cy="281677"/>
          </a:xfrm>
          <a:prstGeom prst="rect">
            <a:avLst/>
          </a:prstGeom>
          <a:solidFill>
            <a:srgbClr val="F928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32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</a:t>
            </a: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eneral graphs - challenges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40" y="1767584"/>
            <a:ext cx="8930161" cy="69285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16240" y="1676807"/>
            <a:ext cx="314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smtClean="0"/>
              <a:t> </a:t>
            </a:r>
            <a:endParaRPr lang="en-US" sz="240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0" y="2741327"/>
            <a:ext cx="2508920" cy="317796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3640" y="3822942"/>
            <a:ext cx="6144240" cy="69575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240" y="5554172"/>
            <a:ext cx="1591960" cy="22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6592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241300" y="1663700"/>
            <a:ext cx="9011420" cy="1079500"/>
          </a:xfrm>
          <a:prstGeom prst="rect">
            <a:avLst/>
          </a:prstGeom>
          <a:solidFill>
            <a:schemeClr val="accent6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33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 graphs - solution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40" y="1813000"/>
            <a:ext cx="8204200" cy="774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720" y="3026865"/>
            <a:ext cx="7061200" cy="3429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240" y="3854705"/>
            <a:ext cx="74168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462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34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 graphs - solution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09" y="1856803"/>
            <a:ext cx="6921500" cy="977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709" y="3490842"/>
            <a:ext cx="5156200" cy="116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709" y="5318631"/>
            <a:ext cx="3022600" cy="685800"/>
          </a:xfrm>
          <a:prstGeom prst="rect">
            <a:avLst/>
          </a:prstGeom>
        </p:spPr>
      </p:pic>
      <p:sp>
        <p:nvSpPr>
          <p:cNvPr id="14" name="Right Arrow 13"/>
          <p:cNvSpPr/>
          <p:nvPr/>
        </p:nvSpPr>
        <p:spPr>
          <a:xfrm rot="10800000">
            <a:off x="4493260" y="5430898"/>
            <a:ext cx="624840" cy="230632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173662" y="5315381"/>
            <a:ext cx="42237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Solve via convex </a:t>
            </a: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optimization</a:t>
            </a: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Latin Modern Roman 10" charset="0"/>
              <a:ea typeface="Latin Modern Roman 10" charset="0"/>
              <a:cs typeface="Latin Modern Roman 10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8709" y="6466968"/>
            <a:ext cx="20193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3829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35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 graphs – example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23600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36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General graphs – experiments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4131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37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Quantifying the value of intervention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712" y="2180880"/>
            <a:ext cx="58674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9660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38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TextShape 3"/>
          <p:cNvSpPr txBox="1"/>
          <p:nvPr/>
        </p:nvSpPr>
        <p:spPr>
          <a:xfrm>
            <a:off x="504000" y="2112120"/>
            <a:ext cx="9071640" cy="4640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n-AU" sz="353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Summary &amp; Future Work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55529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39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Questions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9458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26FC04C8-9ECF-4135-978F-18BFC712655E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TextShape 3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Correlation and Causation</a:t>
            </a:r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101" name="Chart 100"/>
          <p:cNvGraphicFramePr/>
          <p:nvPr/>
        </p:nvGraphicFramePr>
        <p:xfrm>
          <a:off x="338040" y="1718640"/>
          <a:ext cx="6069960" cy="3393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2" name="Picture 101"/>
          <p:cNvPicPr/>
          <p:nvPr/>
        </p:nvPicPr>
        <p:blipFill>
          <a:blip r:embed="rId4"/>
          <a:stretch/>
        </p:blipFill>
        <p:spPr>
          <a:xfrm>
            <a:off x="4608000" y="3517920"/>
            <a:ext cx="5328000" cy="3466080"/>
          </a:xfrm>
          <a:prstGeom prst="rect">
            <a:avLst/>
          </a:prstGeom>
          <a:ln>
            <a:noFill/>
          </a:ln>
        </p:spPr>
      </p:pic>
      <p:sp>
        <p:nvSpPr>
          <p:cNvPr id="103" name="TextShape 4"/>
          <p:cNvSpPr txBox="1"/>
          <p:nvPr/>
        </p:nvSpPr>
        <p:spPr>
          <a:xfrm>
            <a:off x="4536000" y="6925680"/>
            <a:ext cx="416196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AU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 source: </a:t>
            </a:r>
            <a:r>
              <a:rPr lang="en-AU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www.tylervigen.com</a:t>
            </a:r>
            <a:r>
              <a:rPr lang="en-AU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40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map of the </a:t>
            </a: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literature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0542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3BA15FB5-389C-49D8-8AE7-4E500DC01A9A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41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468720" y="765000"/>
            <a:ext cx="97552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Simpson’s Paradox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780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433DEE3F-89DE-48A2-8487-F81E1AC47ACB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5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TextShape 3"/>
          <p:cNvSpPr txBox="1"/>
          <p:nvPr/>
        </p:nvSpPr>
        <p:spPr>
          <a:xfrm>
            <a:off x="504000" y="2112120"/>
            <a:ext cx="9071640" cy="4640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AU" sz="353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TextShape 4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Why do we care?</a:t>
            </a:r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1D5256D9-12C1-497F-B25D-BB9C2C087837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6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TextShape 3"/>
          <p:cNvSpPr txBox="1"/>
          <p:nvPr/>
        </p:nvSpPr>
        <p:spPr>
          <a:xfrm>
            <a:off x="504000" y="2112120"/>
            <a:ext cx="9071640" cy="4640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Reinforcement Learning - </a:t>
            </a:r>
            <a:r>
              <a:rPr lang="en-AU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Just do it!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Observational </a:t>
            </a:r>
            <a:r>
              <a:rPr lang="en-AU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Causal </a:t>
            </a: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I</a:t>
            </a:r>
            <a:r>
              <a:rPr lang="en-AU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nference</a:t>
            </a:r>
            <a:endParaRPr lang="en-AU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Latin Modern Roman 10" charset="0"/>
              <a:ea typeface="Latin Modern Roman 10" charset="0"/>
              <a:cs typeface="Latin Modern Roman 10" charset="0"/>
            </a:endParaRPr>
          </a:p>
        </p:txBody>
      </p:sp>
      <p:sp>
        <p:nvSpPr>
          <p:cNvPr id="107" name="TextShape 4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Approaches to learning to act</a:t>
            </a:r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24886605-5C5C-429A-8E5C-873AB4C6F573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7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TextShape 4"/>
          <p:cNvSpPr txBox="1"/>
          <p:nvPr/>
        </p:nvSpPr>
        <p:spPr>
          <a:xfrm>
            <a:off x="327070" y="709560"/>
            <a:ext cx="944998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Limitations of learning only from interventions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550" y="1621458"/>
            <a:ext cx="7175500" cy="51476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7070" y="1852200"/>
            <a:ext cx="200973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Sometimes intervention is very costly – or impossible to do at an individual level (</a:t>
            </a:r>
            <a:r>
              <a:rPr lang="en-US" dirty="0" err="1" smtClean="0"/>
              <a:t>eg</a:t>
            </a:r>
            <a:r>
              <a:rPr lang="en-US" dirty="0" smtClean="0"/>
              <a:t> raise ban on alcohol sales to 21 for every 2</a:t>
            </a:r>
            <a:r>
              <a:rPr lang="en-US" baseline="30000" dirty="0" smtClean="0"/>
              <a:t>nd</a:t>
            </a:r>
            <a:r>
              <a:rPr lang="en-US" dirty="0" smtClean="0"/>
              <a:t> person. </a:t>
            </a:r>
          </a:p>
          <a:p>
            <a:endParaRPr lang="en-US" dirty="0"/>
          </a:p>
          <a:p>
            <a:r>
              <a:rPr lang="en-US" dirty="0" smtClean="0"/>
              <a:t>In many cases there are just two many possible options to explore.  </a:t>
            </a:r>
          </a:p>
          <a:p>
            <a:endParaRPr lang="en-US" dirty="0"/>
          </a:p>
          <a:p>
            <a:r>
              <a:rPr lang="en-US" dirty="0" smtClean="0"/>
              <a:t>A lot of data collected for other purposes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44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24886605-5C5C-429A-8E5C-873AB4C6F573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8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TextShape 4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 dirty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Observational causal </a:t>
            </a:r>
            <a:r>
              <a:rPr lang="en-AU" sz="3600" b="0" strike="noStrike" spc="-1" dirty="0" smtClean="0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inference</a:t>
            </a:r>
            <a:endParaRPr lang="en-AU" sz="464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40" y="2844800"/>
            <a:ext cx="9035668" cy="2819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8930160" y="7272720"/>
            <a:ext cx="645120" cy="23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2E285B89-52AF-4742-8262-0CB3D7BDB1DE}" type="slidenum"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9</a:t>
            </a:fld>
            <a:endParaRPr lang="en-AU" sz="15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516240" y="843120"/>
            <a:ext cx="9071640" cy="1259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TextShape 3"/>
          <p:cNvSpPr txBox="1"/>
          <p:nvPr/>
        </p:nvSpPr>
        <p:spPr>
          <a:xfrm>
            <a:off x="516240" y="2102760"/>
            <a:ext cx="5160200" cy="4640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Truncated product formula: drop terms for intervened variables from the factorisation. 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AU" sz="2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Latin Modern Roman 10" charset="0"/>
              <a:ea typeface="Latin Modern Roman 10" charset="0"/>
              <a:cs typeface="Latin Modern Roman 10" charset="0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in Modern Roman 10" charset="0"/>
                <a:ea typeface="Latin Modern Roman 10" charset="0"/>
                <a:cs typeface="Latin Modern Roman 10" charset="0"/>
              </a:rPr>
              <a:t>A CBN represents the set of all possible interventional distributions over its variables</a:t>
            </a:r>
          </a:p>
        </p:txBody>
      </p:sp>
      <p:sp>
        <p:nvSpPr>
          <p:cNvPr id="148" name="TextShape 4"/>
          <p:cNvSpPr txBox="1"/>
          <p:nvPr/>
        </p:nvSpPr>
        <p:spPr>
          <a:xfrm>
            <a:off x="468720" y="7650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AU" sz="3600" b="0" strike="noStrike" spc="-1">
                <a:solidFill>
                  <a:srgbClr val="527688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Causal Bayesian Networks</a:t>
            </a:r>
            <a:endParaRPr lang="en-AU" sz="464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440" y="1764581"/>
            <a:ext cx="4095210" cy="53495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26536</TotalTime>
  <Words>1036</Words>
  <Application>Microsoft Macintosh PowerPoint</Application>
  <PresentationFormat>Custom</PresentationFormat>
  <Paragraphs>200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DejaVu Sans</vt:lpstr>
      <vt:lpstr>Latin Modern Roman 10</vt:lpstr>
      <vt:lpstr>Symbol</vt:lpstr>
      <vt:lpstr>Times New Roman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Finnian Lattimore</cp:lastModifiedBy>
  <cp:revision>457</cp:revision>
  <cp:lastPrinted>2015-10-22T10:53:31Z</cp:lastPrinted>
  <dcterms:created xsi:type="dcterms:W3CDTF">2014-06-16T14:20:31Z</dcterms:created>
  <dcterms:modified xsi:type="dcterms:W3CDTF">2017-10-02T03:00:01Z</dcterms:modified>
  <dc:language>en-AU</dc:language>
</cp:coreProperties>
</file>